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Roboto Thin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hDnmrQMnkXm5cbnKzzduAYnYKr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42A624F-833E-4BAE-A48B-C2AF22E310BB}">
  <a:tblStyle styleId="{A42A624F-833E-4BAE-A48B-C2AF22E310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E6942B7-1C68-42D3-A2B6-DA7461A7002B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Thin-regular.fntdata"/><Relationship Id="rId22" Type="http://schemas.openxmlformats.org/officeDocument/2006/relationships/font" Target="fonts/RobotoThin-italic.fntdata"/><Relationship Id="rId21" Type="http://schemas.openxmlformats.org/officeDocument/2006/relationships/font" Target="fonts/RobotoThin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Thin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Roboto-regular.fntdata"/><Relationship Id="rId27" Type="http://schemas.openxmlformats.org/officeDocument/2006/relationships/font" Target="fonts/Robot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1bee4d0ae_0_8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81bee4d0ae_0_8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81bee4d0ae_0_8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839fe36102_0_8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839fe36102_0_8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839fe36102_0_8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839fe36102_0_8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839fe36102_0_8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3839fe36102_0_8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39fe36102_0_8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839fe36102_0_8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839fe36102_0_8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39fe36102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839fe36102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839fe36102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89a5815627_0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89a5815627_0_5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89a5815627_0_5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9a5815627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89a5815627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89a5815627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839fe36102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839fe36102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3839fe36102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89a5815627_0_4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89a5815627_0_4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89a5815627_0_4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89a5815627_0_1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89a5815627_0_1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389a5815627_0_1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89a5815627_0_5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89a5815627_0_5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389a5815627_0_5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a titolo" showMasterSp="0">
  <p:cSld name="1_Diapositiva titol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/>
          <p:nvPr/>
        </p:nvSpPr>
        <p:spPr>
          <a:xfrm>
            <a:off x="7972121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7"/>
          <p:cNvSpPr/>
          <p:nvPr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7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5" name="Google Shape;25;p7"/>
          <p:cNvSpPr txBox="1"/>
          <p:nvPr>
            <p:ph type="ctrTitle"/>
          </p:nvPr>
        </p:nvSpPr>
        <p:spPr>
          <a:xfrm>
            <a:off x="6629400" y="758952"/>
            <a:ext cx="4526280" cy="3227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D61"/>
              </a:buClr>
              <a:buSzPts val="6000"/>
              <a:buFont typeface="Calibri"/>
              <a:buNone/>
              <a:defRPr b="1" sz="60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" type="subTitle"/>
          </p:nvPr>
        </p:nvSpPr>
        <p:spPr>
          <a:xfrm>
            <a:off x="6632171" y="4508500"/>
            <a:ext cx="4526280" cy="1279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" name="Google Shape;27;p7"/>
          <p:cNvSpPr/>
          <p:nvPr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showMasterSp="0" type="objTx">
  <p:cSld name="OBJECT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118" name="Google Shape;118;p16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" name="Google Shape;119;p1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6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 txBox="1"/>
          <p:nvPr>
            <p:ph type="title"/>
          </p:nvPr>
        </p:nvSpPr>
        <p:spPr>
          <a:xfrm>
            <a:off x="1092200" y="786383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5458984" y="812800"/>
            <a:ext cx="5713841" cy="486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2" type="body"/>
          </p:nvPr>
        </p:nvSpPr>
        <p:spPr>
          <a:xfrm>
            <a:off x="1092200" y="3043050"/>
            <a:ext cx="3068832" cy="2638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16"/>
          <p:cNvSpPr/>
          <p:nvPr/>
        </p:nvSpPr>
        <p:spPr>
          <a:xfrm>
            <a:off x="0" y="1397000"/>
            <a:ext cx="1036320" cy="1329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28" name="Google Shape;128;p16"/>
          <p:cNvCxnSpPr/>
          <p:nvPr/>
        </p:nvCxnSpPr>
        <p:spPr>
          <a:xfrm rot="10800000">
            <a:off x="1092200" y="6446838"/>
            <a:ext cx="1643438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" name="Google Shape;129;p16"/>
          <p:cNvCxnSpPr/>
          <p:nvPr/>
        </p:nvCxnSpPr>
        <p:spPr>
          <a:xfrm rot="10800000">
            <a:off x="8420100" y="6429376"/>
            <a:ext cx="1000462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16"/>
          <p:cNvCxnSpPr/>
          <p:nvPr/>
        </p:nvCxnSpPr>
        <p:spPr>
          <a:xfrm rot="10800000">
            <a:off x="10765675" y="6446838"/>
            <a:ext cx="407258" cy="635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" name="Google Shape;131;p16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>
  <p:cSld name="1_Titolo e contenuto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Google Shape;138;p17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139" name="Google Shape;139;p17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" name="Google Shape;141;p1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uto con didascalia" showMasterSp="0">
  <p:cSld name="1_Contenuto con didascalia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8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144" name="Google Shape;144;p18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" name="Google Shape;145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18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>
            <a:off x="5458984" y="497808"/>
            <a:ext cx="5713841" cy="4868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8" name="Google Shape;148;p18"/>
          <p:cNvSpPr/>
          <p:nvPr/>
        </p:nvSpPr>
        <p:spPr>
          <a:xfrm>
            <a:off x="0" y="2003424"/>
            <a:ext cx="1036320" cy="18573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8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rgbClr val="1B1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 txBox="1"/>
          <p:nvPr>
            <p:ph type="title"/>
          </p:nvPr>
        </p:nvSpPr>
        <p:spPr>
          <a:xfrm>
            <a:off x="1092200" y="1885125"/>
            <a:ext cx="3314700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8"/>
          <p:cNvSpPr/>
          <p:nvPr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rgbClr val="C8CBE6">
              <a:alpha val="2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uto con didascalia" showMasterSp="0">
  <p:cSld name="2_Contenuto con didascalia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9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158" name="Google Shape;158;p19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19"/>
          <p:cNvSpPr/>
          <p:nvPr>
            <p:ph idx="2" type="pic"/>
          </p:nvPr>
        </p:nvSpPr>
        <p:spPr>
          <a:xfrm>
            <a:off x="0" y="0"/>
            <a:ext cx="4654296" cy="5864225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9"/>
          <p:cNvSpPr txBox="1"/>
          <p:nvPr>
            <p:ph idx="1" type="body"/>
          </p:nvPr>
        </p:nvSpPr>
        <p:spPr>
          <a:xfrm>
            <a:off x="5458984" y="497808"/>
            <a:ext cx="5713841" cy="4868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2" name="Google Shape;162;p19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9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64" name="Google Shape;164;p19"/>
          <p:cNvSpPr txBox="1"/>
          <p:nvPr>
            <p:ph type="title"/>
          </p:nvPr>
        </p:nvSpPr>
        <p:spPr>
          <a:xfrm>
            <a:off x="1092200" y="1885125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i="0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9"/>
          <p:cNvSpPr txBox="1"/>
          <p:nvPr/>
        </p:nvSpPr>
        <p:spPr>
          <a:xfrm>
            <a:off x="216130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DIRETTORI DEL CORSO – M. DE LUCA – M.A. ZAPPA</a:t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19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167" name="Google Shape;167;p19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uto con didascalia" showMasterSp="0">
  <p:cSld name="6_Contenuto con didascalia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0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172" name="Google Shape;172;p20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3" name="Google Shape;173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0"/>
          <p:cNvSpPr txBox="1"/>
          <p:nvPr>
            <p:ph type="title"/>
          </p:nvPr>
        </p:nvSpPr>
        <p:spPr>
          <a:xfrm>
            <a:off x="4984722" y="548355"/>
            <a:ext cx="6054846" cy="634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" type="body"/>
          </p:nvPr>
        </p:nvSpPr>
        <p:spPr>
          <a:xfrm>
            <a:off x="5100833" y="1611313"/>
            <a:ext cx="6072099" cy="375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302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6" name="Google Shape;176;p20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0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0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79" name="Google Shape;179;p20"/>
          <p:cNvSpPr/>
          <p:nvPr>
            <p:ph idx="2" type="pic"/>
          </p:nvPr>
        </p:nvSpPr>
        <p:spPr>
          <a:xfrm>
            <a:off x="0" y="0"/>
            <a:ext cx="4654296" cy="586422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0" name="Google Shape;180;p20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181" name="Google Shape;181;p20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0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" name="Google Shape;183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ontenuto con didascalia" showMasterSp="0">
  <p:cSld name="7_Contenuto con didascalia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1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186" name="Google Shape;186;p21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7" name="Google Shape;187;p2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1"/>
          <p:cNvSpPr/>
          <p:nvPr>
            <p:ph idx="2" type="pic"/>
          </p:nvPr>
        </p:nvSpPr>
        <p:spPr>
          <a:xfrm>
            <a:off x="0" y="0"/>
            <a:ext cx="12192000" cy="3541486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21"/>
          <p:cNvSpPr txBox="1"/>
          <p:nvPr>
            <p:ph type="title"/>
          </p:nvPr>
        </p:nvSpPr>
        <p:spPr>
          <a:xfrm>
            <a:off x="3068577" y="880375"/>
            <a:ext cx="6054846" cy="634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b="1" i="0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1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1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1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93" name="Google Shape;193;p21"/>
          <p:cNvSpPr/>
          <p:nvPr/>
        </p:nvSpPr>
        <p:spPr>
          <a:xfrm>
            <a:off x="5577840" y="0"/>
            <a:ext cx="103632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uto con didascalia" showMasterSp="0">
  <p:cSld name="3_Contenuto con didascalia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 txBox="1"/>
          <p:nvPr>
            <p:ph type="title"/>
          </p:nvPr>
        </p:nvSpPr>
        <p:spPr>
          <a:xfrm>
            <a:off x="1092200" y="1885125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i="0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2"/>
          <p:cNvSpPr txBox="1"/>
          <p:nvPr>
            <p:ph idx="1" type="body"/>
          </p:nvPr>
        </p:nvSpPr>
        <p:spPr>
          <a:xfrm>
            <a:off x="6473373" y="943430"/>
            <a:ext cx="4699452" cy="3977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302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0" name="Google Shape;200;p22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2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2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rgbClr val="84B2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ntenuto con didascalia" showMasterSp="0">
  <p:cSld name="4_Contenuto con didascalia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7448550" y="0"/>
            <a:ext cx="2857500" cy="6858000"/>
          </a:xfrm>
          <a:prstGeom prst="parallelogram">
            <a:avLst>
              <a:gd fmla="val 0" name="adj"/>
            </a:avLst>
          </a:prstGeom>
          <a:solidFill>
            <a:srgbClr val="F2F2F2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"/>
          <p:cNvSpPr txBox="1"/>
          <p:nvPr>
            <p:ph type="title"/>
          </p:nvPr>
        </p:nvSpPr>
        <p:spPr>
          <a:xfrm>
            <a:off x="1092200" y="1885125"/>
            <a:ext cx="306883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i="0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23"/>
          <p:cNvSpPr txBox="1"/>
          <p:nvPr>
            <p:ph idx="1" type="body"/>
          </p:nvPr>
        </p:nvSpPr>
        <p:spPr>
          <a:xfrm>
            <a:off x="6518529" y="943430"/>
            <a:ext cx="4654296" cy="3977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302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10" name="Google Shape;210;p23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3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13" name="Google Shape;213;p23"/>
          <p:cNvSpPr/>
          <p:nvPr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showMasterSp="0" type="picTx">
  <p:cSld name="PICTURE_WITH_CAPTION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7" name="Google Shape;217;p24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b="1" sz="4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19" name="Google Shape;219;p24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4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 rot="5400000">
            <a:off x="4365302" y="-1040554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26" name="Google Shape;226;p25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5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5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pSp>
        <p:nvGrpSpPr>
          <p:cNvPr id="34" name="Google Shape;34;p8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35" name="Google Shape;35;p8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8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37;p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verticale e testo" showMasterSp="0" type="vertTitleAndTx">
  <p:cSld name="VERTICAL_TITLE_AND_VERTICAL_TEX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/>
          <p:nvPr>
            <p:ph type="title"/>
          </p:nvPr>
        </p:nvSpPr>
        <p:spPr>
          <a:xfrm rot="5400000">
            <a:off x="7683554" y="2387546"/>
            <a:ext cx="4530725" cy="24480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6"/>
          <p:cNvSpPr txBox="1"/>
          <p:nvPr>
            <p:ph idx="1" type="body"/>
          </p:nvPr>
        </p:nvSpPr>
        <p:spPr>
          <a:xfrm rot="5400000">
            <a:off x="2566989" y="-128588"/>
            <a:ext cx="4530723" cy="7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32" name="Google Shape;232;p26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6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26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35" name="Google Shape;235;p26"/>
          <p:cNvSpPr/>
          <p:nvPr/>
        </p:nvSpPr>
        <p:spPr>
          <a:xfrm rot="-5400000">
            <a:off x="8871481" y="-146580"/>
            <a:ext cx="1036320" cy="1329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 showMasterSp="0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9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40" name="Google Shape;40;p9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9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" name="Google Shape;42;p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Google Shape;43;p9"/>
          <p:cNvGrpSpPr/>
          <p:nvPr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44" name="Google Shape;44;p9"/>
            <p:cNvSpPr/>
            <p:nvPr/>
          </p:nvSpPr>
          <p:spPr>
            <a:xfrm>
              <a:off x="4425159" y="10623"/>
              <a:ext cx="2857500" cy="6119550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" name="Google Shape;4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pSp>
        <p:nvGrpSpPr>
          <p:cNvPr id="52" name="Google Shape;52;p10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53" name="Google Shape;53;p10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" name="Google Shape;55;p1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showMasterSp="0">
  <p:cSld name="Diapositiva titolo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1212850" y="4508500"/>
            <a:ext cx="5118100" cy="1279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62" name="Google Shape;62;p11"/>
          <p:cNvSpPr txBox="1"/>
          <p:nvPr>
            <p:ph type="ctrTitle"/>
          </p:nvPr>
        </p:nvSpPr>
        <p:spPr>
          <a:xfrm>
            <a:off x="1212850" y="2057400"/>
            <a:ext cx="5118100" cy="19290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b="1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showMasterSp="0">
  <p:cSld name="Intestazione sezione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2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5" name="Google Shape;65;p12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" name="Google Shape;66;p1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67;p12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70" name="Google Shape;70;p12"/>
          <p:cNvSpPr/>
          <p:nvPr>
            <p:ph idx="2" type="pic"/>
          </p:nvPr>
        </p:nvSpPr>
        <p:spPr>
          <a:xfrm>
            <a:off x="0" y="0"/>
            <a:ext cx="631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2"/>
          <p:cNvSpPr/>
          <p:nvPr/>
        </p:nvSpPr>
        <p:spPr>
          <a:xfrm>
            <a:off x="2451099" y="3568700"/>
            <a:ext cx="8721725" cy="230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2"/>
          <p:cNvSpPr txBox="1"/>
          <p:nvPr>
            <p:ph type="title"/>
          </p:nvPr>
        </p:nvSpPr>
        <p:spPr>
          <a:xfrm>
            <a:off x="2641599" y="3746500"/>
            <a:ext cx="8331202" cy="13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>
            <a:off x="2641600" y="5219700"/>
            <a:ext cx="8331201" cy="586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" name="Google Shape;74;p12"/>
          <p:cNvSpPr/>
          <p:nvPr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2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76" name="Google Shape;76;p12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2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" name="Google Shape;78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ntestazione della sezione" showMasterSp="0">
  <p:cSld name="1_Intestazione della sezione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3" name="Google Shape;83;p1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3"/>
          <p:cNvSpPr/>
          <p:nvPr/>
        </p:nvSpPr>
        <p:spPr>
          <a:xfrm>
            <a:off x="1735138" y="3568700"/>
            <a:ext cx="8721725" cy="230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>
            <p:ph type="title"/>
          </p:nvPr>
        </p:nvSpPr>
        <p:spPr>
          <a:xfrm>
            <a:off x="1930399" y="3746500"/>
            <a:ext cx="8331202" cy="13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1930400" y="5219700"/>
            <a:ext cx="8331201" cy="586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7" name="Google Shape;87;p13"/>
          <p:cNvSpPr/>
          <p:nvPr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" name="Google Shape;88;p13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89" name="Google Shape;89;p13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pSp>
        <p:nvGrpSpPr>
          <p:cNvPr id="99" name="Google Shape;99;p14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100" name="Google Shape;100;p14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1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6" name="Google Shape;106;p15"/>
          <p:cNvSpPr txBox="1"/>
          <p:nvPr>
            <p:ph idx="2" type="body"/>
          </p:nvPr>
        </p:nvSpPr>
        <p:spPr>
          <a:xfrm>
            <a:off x="1186731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15"/>
          <p:cNvSpPr txBox="1"/>
          <p:nvPr>
            <p:ph idx="4" type="body"/>
          </p:nvPr>
        </p:nvSpPr>
        <p:spPr>
          <a:xfrm>
            <a:off x="6605395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pSp>
        <p:nvGrpSpPr>
          <p:cNvPr id="112" name="Google Shape;112;p15"/>
          <p:cNvGrpSpPr/>
          <p:nvPr/>
        </p:nvGrpSpPr>
        <p:grpSpPr>
          <a:xfrm>
            <a:off x="0" y="6133244"/>
            <a:ext cx="12192001" cy="714133"/>
            <a:chOff x="0" y="6133245"/>
            <a:chExt cx="12192001" cy="714133"/>
          </a:xfrm>
        </p:grpSpPr>
        <p:sp>
          <p:nvSpPr>
            <p:cNvPr id="113" name="Google Shape;113;p15"/>
            <p:cNvSpPr/>
            <p:nvPr/>
          </p:nvSpPr>
          <p:spPr>
            <a:xfrm rot="-54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 rot="-54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" name="Google Shape;115;p1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278417"/>
              <a:ext cx="12192000" cy="568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1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" name="Google Shape;15;p6"/>
          <p:cNvSpPr/>
          <p:nvPr/>
        </p:nvSpPr>
        <p:spPr>
          <a:xfrm>
            <a:off x="0" y="1011981"/>
            <a:ext cx="103632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6"/>
          <p:cNvGrpSpPr/>
          <p:nvPr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17" name="Google Shape;17;p6"/>
            <p:cNvSpPr/>
            <p:nvPr/>
          </p:nvSpPr>
          <p:spPr>
            <a:xfrm>
              <a:off x="8166735" y="10622"/>
              <a:ext cx="2857500" cy="6847377"/>
            </a:xfrm>
            <a:prstGeom prst="parallelogram">
              <a:avLst>
                <a:gd fmla="val 0" name="adj"/>
              </a:avLst>
            </a:prstGeom>
            <a:solidFill>
              <a:srgbClr val="FBFC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18;p6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"/>
          <p:cNvSpPr txBox="1"/>
          <p:nvPr>
            <p:ph type="ctrTitle"/>
          </p:nvPr>
        </p:nvSpPr>
        <p:spPr>
          <a:xfrm>
            <a:off x="5810725" y="1300650"/>
            <a:ext cx="5928900" cy="167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4297"/>
              </a:buClr>
              <a:buSzPct val="100000"/>
              <a:buFont typeface="Calibri"/>
              <a:buNone/>
            </a:pPr>
            <a:r>
              <a:rPr i="1" lang="it-IT">
                <a:solidFill>
                  <a:srgbClr val="304297"/>
                </a:solidFill>
              </a:rPr>
              <a:t>Gestione del Percorso Bariatrico </a:t>
            </a:r>
            <a:endParaRPr i="1">
              <a:solidFill>
                <a:srgbClr val="30429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4297"/>
              </a:buClr>
              <a:buSzPct val="300000"/>
              <a:buFont typeface="Calibri"/>
              <a:buNone/>
            </a:pPr>
            <a:r>
              <a:t/>
            </a:r>
            <a:endParaRPr sz="2000">
              <a:solidFill>
                <a:srgbClr val="304297"/>
              </a:solidFill>
            </a:endParaRPr>
          </a:p>
        </p:txBody>
      </p:sp>
      <p:sp>
        <p:nvSpPr>
          <p:cNvPr id="241" name="Google Shape;241;p1"/>
          <p:cNvSpPr txBox="1"/>
          <p:nvPr>
            <p:ph idx="1" type="subTitle"/>
          </p:nvPr>
        </p:nvSpPr>
        <p:spPr>
          <a:xfrm>
            <a:off x="5810725" y="3827050"/>
            <a:ext cx="5210100" cy="23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it-IT" sz="2800">
                <a:solidFill>
                  <a:srgbClr val="E79130"/>
                </a:solidFill>
              </a:rPr>
              <a:t>DANIELA CASAROTTO</a:t>
            </a:r>
            <a:endParaRPr b="1" sz="2800">
              <a:solidFill>
                <a:srgbClr val="E7913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it-IT" sz="1900">
                <a:solidFill>
                  <a:srgbClr val="E79130"/>
                </a:solidFill>
              </a:rPr>
              <a:t>Infermiera Case Manager Chirurgia Bariatrica e Coordinatrice U.O. Ambulatori Day Surgery</a:t>
            </a:r>
            <a:endParaRPr b="1" i="1" sz="1900">
              <a:solidFill>
                <a:srgbClr val="E79130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it-IT" sz="1900">
                <a:solidFill>
                  <a:srgbClr val="E79130"/>
                </a:solidFill>
              </a:rPr>
              <a:t>Azienda Ospedale-Università di Padova</a:t>
            </a:r>
            <a:endParaRPr b="1" sz="1900">
              <a:solidFill>
                <a:srgbClr val="E7913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900">
              <a:solidFill>
                <a:srgbClr val="E7913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1bee4d0ae_0_82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Degenza PostOperatoria</a:t>
            </a:r>
            <a:endParaRPr/>
          </a:p>
        </p:txBody>
      </p:sp>
      <p:graphicFrame>
        <p:nvGraphicFramePr>
          <p:cNvPr id="355" name="Google Shape;355;g381bee4d0ae_0_828"/>
          <p:cNvGraphicFramePr/>
          <p:nvPr/>
        </p:nvGraphicFramePr>
        <p:xfrm>
          <a:off x="1097275" y="173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{A42A624F-833E-4BAE-A48B-C2AF22E310BB}</a:tableStyleId>
              </a:tblPr>
              <a:tblGrid>
                <a:gridCol w="5135000"/>
                <a:gridCol w="5135000"/>
              </a:tblGrid>
              <a:tr h="679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80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INTERVENTO CHIRURGICO</a:t>
                      </a:r>
                      <a:endParaRPr b="1" sz="1800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monitoraggio continuo dei PV e gestione per minimizzare i rischi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679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80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MONITORAGGIO POSTOPERATORIO</a:t>
                      </a:r>
                      <a:endParaRPr b="1" sz="1800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controllo PV, gestione di potenziali complicanze precoci dell’intervento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441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80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MOBILIZZAZIONE PRECOCE</a:t>
                      </a:r>
                      <a:endParaRPr b="1" sz="1800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incoraggiamento alla mobilizzazione in prima giornata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679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80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RX TRANSITO</a:t>
                      </a:r>
                      <a:endParaRPr b="1" sz="1800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valutazione del sistema digestivo e identificazione di eventuali complicanze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679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400">
                          <a:solidFill>
                            <a:srgbClr val="45818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DIMISSIONE E FOLLOW UP</a:t>
                      </a:r>
                      <a:endParaRPr b="1" sz="2400">
                        <a:solidFill>
                          <a:srgbClr val="45818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it-IT" sz="1800">
                          <a:solidFill>
                            <a:srgbClr val="38761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MOMENTO STRATEGICO</a:t>
                      </a: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educazione al paziente per dieta, mobilizzazione, cura della ferita, segni di allarme, gestione del dolore, </a:t>
                      </a: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programmazione</a:t>
                      </a: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dei controlli e del supporto psicologico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839fe36102_0_85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Indicatori di Processo/Attività</a:t>
            </a:r>
            <a:endParaRPr/>
          </a:p>
        </p:txBody>
      </p:sp>
      <p:sp>
        <p:nvSpPr>
          <p:cNvPr id="362" name="Google Shape;362;g3839fe36102_0_852"/>
          <p:cNvSpPr txBox="1"/>
          <p:nvPr>
            <p:ph idx="1" type="body"/>
          </p:nvPr>
        </p:nvSpPr>
        <p:spPr>
          <a:xfrm>
            <a:off x="1114425" y="1901075"/>
            <a:ext cx="10058400" cy="4095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❏"/>
            </a:pPr>
            <a:r>
              <a:rPr b="1" lang="it-IT"/>
              <a:t>TEMPO MEDIO ATTESA PRIMA VISITA</a:t>
            </a:r>
            <a:r>
              <a:rPr lang="it-IT"/>
              <a:t>: 10 GIORNI URGENTE, 60/90 GIORNI VISITA CHIRURGICA O INTERNISTICA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63" name="Google Shape;363;g3839fe36102_0_852"/>
          <p:cNvGraphicFramePr/>
          <p:nvPr/>
        </p:nvGraphicFramePr>
        <p:xfrm>
          <a:off x="1114425" y="275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{0E6942B7-1C68-42D3-A2B6-DA7461A7002B}</a:tableStyleId>
              </a:tblPr>
              <a:tblGrid>
                <a:gridCol w="6138675"/>
                <a:gridCol w="1074600"/>
                <a:gridCol w="1074600"/>
                <a:gridCol w="1012825"/>
              </a:tblGrid>
              <a:tr h="397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highlight>
                            <a:srgbClr val="C9DAF8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Attività ambulatoriale Centro Obesità AOUP</a:t>
                      </a:r>
                      <a:endParaRPr b="1" sz="2000">
                        <a:highlight>
                          <a:srgbClr val="C9DAF8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 Prime visite internistiche per obesità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146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175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229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N°Prime visite chirurgiche per obesità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133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N°Visite multidisciplinari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385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451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449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N°Visite internistiche di controllo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1256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1178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1469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N°Visite chirurgiche di controllo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450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783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N°Visite post degenza intervento chir bariatrica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114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230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368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PRESTAZIONI SPECIALISTICHE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1809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1891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2280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sp>
        <p:nvSpPr>
          <p:cNvPr id="364" name="Google Shape;364;g3839fe36102_0_852"/>
          <p:cNvSpPr txBox="1"/>
          <p:nvPr/>
        </p:nvSpPr>
        <p:spPr>
          <a:xfrm>
            <a:off x="7560625" y="5683425"/>
            <a:ext cx="28545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Fonte dei dati Accreditamento 2023</a:t>
            </a:r>
            <a:endParaRPr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839fe36102_0_86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Indicatori di Processo/Attività</a:t>
            </a:r>
            <a:endParaRPr/>
          </a:p>
        </p:txBody>
      </p:sp>
      <p:graphicFrame>
        <p:nvGraphicFramePr>
          <p:cNvPr id="371" name="Google Shape;371;g3839fe36102_0_862"/>
          <p:cNvGraphicFramePr/>
          <p:nvPr/>
        </p:nvGraphicFramePr>
        <p:xfrm>
          <a:off x="1621950" y="211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{0E6942B7-1C68-42D3-A2B6-DA7461A7002B}</a:tableStyleId>
              </a:tblPr>
              <a:tblGrid>
                <a:gridCol w="6648450"/>
                <a:gridCol w="828675"/>
                <a:gridCol w="828675"/>
              </a:tblGrid>
              <a:tr h="400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 di interventi suddivisi per tipo di chirurgia</a:t>
                      </a:r>
                      <a:endParaRPr b="1" sz="2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endParaRPr b="1" sz="2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  <a:endParaRPr b="1" sz="2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LSG (Sleeve Gastrectomy)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175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248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RYGB (By-pass gastrico Roux en Y)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OAGB (One Anastomosis Gastric By Pass “Minibypass Gastrico”)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BGR (Bendaggio Gastrico Regolabile)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Rimozione BGR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Endosleeve (Gastroplastica verticale per via endoscopica)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INTERVENTI TOTALI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229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324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sp>
        <p:nvSpPr>
          <p:cNvPr id="372" name="Google Shape;372;g3839fe36102_0_862"/>
          <p:cNvSpPr txBox="1"/>
          <p:nvPr/>
        </p:nvSpPr>
        <p:spPr>
          <a:xfrm>
            <a:off x="7140825" y="5405475"/>
            <a:ext cx="28545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Fonte dei dati Accreditamento 2023</a:t>
            </a:r>
            <a:endParaRPr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839fe36102_0_87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Indicatori di Risultato</a:t>
            </a:r>
            <a:endParaRPr/>
          </a:p>
        </p:txBody>
      </p:sp>
      <p:sp>
        <p:nvSpPr>
          <p:cNvPr id="379" name="Google Shape;379;g3839fe36102_0_871"/>
          <p:cNvSpPr txBox="1"/>
          <p:nvPr>
            <p:ph idx="1" type="body"/>
          </p:nvPr>
        </p:nvSpPr>
        <p:spPr>
          <a:xfrm>
            <a:off x="1216550" y="2001650"/>
            <a:ext cx="6148200" cy="40119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❏"/>
            </a:pPr>
            <a:r>
              <a:rPr lang="it-IT">
                <a:solidFill>
                  <a:schemeClr val="dk1"/>
                </a:solidFill>
              </a:rPr>
              <a:t>Numero complicanze: 1 / 2 per anno </a:t>
            </a:r>
            <a:endParaRPr>
              <a:solidFill>
                <a:schemeClr val="dk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it-IT">
                <a:solidFill>
                  <a:schemeClr val="dk1"/>
                </a:solidFill>
              </a:rPr>
              <a:t>sanguinamento</a:t>
            </a:r>
            <a:endParaRPr>
              <a:solidFill>
                <a:schemeClr val="dk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it-IT">
                <a:solidFill>
                  <a:schemeClr val="dk1"/>
                </a:solidFill>
              </a:rPr>
              <a:t>fistola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❏"/>
            </a:pPr>
            <a:r>
              <a:rPr lang="it-IT">
                <a:solidFill>
                  <a:schemeClr val="dk1"/>
                </a:solidFill>
              </a:rPr>
              <a:t>Perdita percentuale BMI/EW nei primi 2 e 5 anni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it-IT">
                <a:solidFill>
                  <a:schemeClr val="dk1"/>
                </a:solidFill>
              </a:rPr>
              <a:t>Indicatore di soddisfazione del paziente: PREMENS</a:t>
            </a:r>
            <a:endParaRPr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380" name="Google Shape;380;g3839fe36102_0_871"/>
          <p:cNvGraphicFramePr/>
          <p:nvPr/>
        </p:nvGraphicFramePr>
        <p:xfrm>
          <a:off x="2061150" y="3294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{0E6942B7-1C68-42D3-A2B6-DA7461A7002B}</a:tableStyleId>
              </a:tblPr>
              <a:tblGrid>
                <a:gridCol w="1905000"/>
                <a:gridCol w="2276475"/>
              </a:tblGrid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  <a:extLst>
                      <a:ext uri="http://customooxmlschemas.google.com/">
                        <go:slidesCustomData xmlns:go="http://customooxmlschemas.google.com/" cellId="380:0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PERDITA PESO (%)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  <a:extLst>
                      <a:ext uri="http://customooxmlschemas.google.com/">
                        <go:slidesCustomData xmlns:go="http://customooxmlschemas.google.com/" cellId="380:0:1"/>
                      </a:ext>
                    </a:extLst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BMI (A 2 ANNI)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1:1"/>
                      </a:ext>
                    </a:extLst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EW (A 2 ANNI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2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2:1"/>
                      </a:ext>
                    </a:extLst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BMI (A 5 ANNI)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3:1"/>
                      </a:ext>
                    </a:extLst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EW (A 5 ANNI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380:4:1"/>
                      </a:ext>
                    </a:extLst>
                  </a:tcPr>
                </a:tc>
              </a:tr>
            </a:tbl>
          </a:graphicData>
        </a:graphic>
      </p:graphicFrame>
      <p:pic>
        <p:nvPicPr>
          <p:cNvPr id="381" name="Google Shape;381;g3839fe36102_0_871"/>
          <p:cNvPicPr preferRelativeResize="0"/>
          <p:nvPr/>
        </p:nvPicPr>
        <p:blipFill rotWithShape="1">
          <a:blip r:embed="rId3">
            <a:alphaModFix/>
          </a:blip>
          <a:srcRect b="0" l="-4737" r="13803" t="0"/>
          <a:stretch/>
        </p:blipFill>
        <p:spPr>
          <a:xfrm>
            <a:off x="6755775" y="1890400"/>
            <a:ext cx="5203500" cy="335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839fe36102_0_871"/>
          <p:cNvSpPr txBox="1"/>
          <p:nvPr/>
        </p:nvSpPr>
        <p:spPr>
          <a:xfrm>
            <a:off x="9104775" y="5331300"/>
            <a:ext cx="28545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Fonte dei dati Accreditamento 2023</a:t>
            </a:r>
            <a:endParaRPr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"/>
          <p:cNvSpPr txBox="1"/>
          <p:nvPr>
            <p:ph type="ctrTitle"/>
          </p:nvPr>
        </p:nvSpPr>
        <p:spPr>
          <a:xfrm>
            <a:off x="6379550" y="2584350"/>
            <a:ext cx="50409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D61"/>
              </a:buClr>
              <a:buSzPct val="100000"/>
              <a:buFont typeface="Calibri"/>
              <a:buNone/>
            </a:pPr>
            <a:r>
              <a:rPr b="0" i="1" lang="it-IT"/>
              <a:t>Grazie per l’attenzione!!</a:t>
            </a:r>
            <a:endParaRPr b="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it-IT">
                <a:solidFill>
                  <a:schemeClr val="dk2"/>
                </a:solidFill>
                <a:highlight>
                  <a:schemeClr val="lt1"/>
                </a:highlight>
              </a:rPr>
              <a:t>Il bisogno di un </a:t>
            </a:r>
            <a:r>
              <a:rPr i="1" lang="it-IT">
                <a:solidFill>
                  <a:schemeClr val="dk2"/>
                </a:solidFill>
                <a:highlight>
                  <a:schemeClr val="lt1"/>
                </a:highlight>
              </a:rPr>
              <a:t>percorso strutturato</a:t>
            </a:r>
            <a:endParaRPr i="1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247" name="Google Shape;247;p2"/>
          <p:cNvSpPr txBox="1"/>
          <p:nvPr>
            <p:ph idx="1" type="body"/>
          </p:nvPr>
        </p:nvSpPr>
        <p:spPr>
          <a:xfrm>
            <a:off x="1181725" y="2065688"/>
            <a:ext cx="7551300" cy="3568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fontScale="25000"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it-IT" sz="8800">
                <a:solidFill>
                  <a:srgbClr val="FF0000"/>
                </a:solidFill>
                <a:highlight>
                  <a:srgbClr val="FFE599"/>
                </a:highlight>
              </a:rPr>
              <a:t>Obesità = problema cronico multifattoriale </a:t>
            </a:r>
            <a:endParaRPr b="1" sz="8800">
              <a:solidFill>
                <a:srgbClr val="FF0000"/>
              </a:solidFill>
              <a:highlight>
                <a:srgbClr val="FFE599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chemeClr val="dk1"/>
                </a:solidFill>
              </a:rPr>
              <a:t>In Italia la percentuale di obesità  si aggira al 10-12% negli adulti ma il dato più eclatante è che il sovrappeso e obesità combinati stima il 43-46%. </a:t>
            </a:r>
            <a:r>
              <a:rPr lang="it-IT" sz="8000">
                <a:solidFill>
                  <a:schemeClr val="dk1"/>
                </a:solidFill>
              </a:rPr>
              <a:t> Secondo l’indagine </a:t>
            </a:r>
            <a:r>
              <a:rPr i="1" lang="it-IT" sz="8000">
                <a:solidFill>
                  <a:schemeClr val="dk1"/>
                </a:solidFill>
              </a:rPr>
              <a:t>Okkio alla Salute</a:t>
            </a:r>
            <a:r>
              <a:rPr lang="it-IT" sz="8000">
                <a:solidFill>
                  <a:schemeClr val="dk1"/>
                </a:solidFill>
              </a:rPr>
              <a:t> 2023 il 9,8% dei bambini è obeso e il 19% e in sovrapeso </a:t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chemeClr val="dk1"/>
                </a:solidFill>
              </a:rPr>
              <a:t>Panorama</a:t>
            </a:r>
            <a:r>
              <a:rPr lang="it-IT" sz="8000">
                <a:solidFill>
                  <a:schemeClr val="dk1"/>
                </a:solidFill>
              </a:rPr>
              <a:t> Veneto  </a:t>
            </a:r>
            <a:r>
              <a:rPr lang="it-IT" sz="8000">
                <a:solidFill>
                  <a:schemeClr val="dk1"/>
                </a:solidFill>
              </a:rPr>
              <a:t>≈10% adulti obesi in Veneto e il 31% in sovrappeso</a:t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dk1"/>
              </a:solidFill>
              <a:highlight>
                <a:srgbClr val="FF00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0000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1225" y="1737350"/>
            <a:ext cx="2816776" cy="422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39fe36102_0_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2"/>
                </a:solidFill>
              </a:rPr>
              <a:t>Indicazioni al Percorso Bariatrico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255" name="Google Shape;255;g3839fe36102_0_6"/>
          <p:cNvGraphicFramePr/>
          <p:nvPr/>
        </p:nvGraphicFramePr>
        <p:xfrm>
          <a:off x="952500" y="2265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{A42A624F-833E-4BAE-A48B-C2AF22E310BB}</a:tableStyleId>
              </a:tblPr>
              <a:tblGrid>
                <a:gridCol w="10287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Linee Guida S.I.C.O.B, 2023 - Società Italiana di chirurgia dell’obesità e delle malattie metaboliche</a:t>
                      </a:r>
                      <a:endParaRPr b="1"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highlight>
                            <a:srgbClr val="FFC0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BMI superiore o uguale a 35 kg/m2</a:t>
                      </a:r>
                      <a:endParaRPr b="1" sz="2000">
                        <a:highlight>
                          <a:srgbClr val="FFC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highlight>
                            <a:srgbClr val="FFC0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BMI tra 30 e 34,9 kg/m2 </a:t>
                      </a: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la chirurgia metabolica e bariatrica dovrebbe essere presa in considerazione per questi individui che non ottengono una perdita di peso sostanziale o duratura o un miglioramento di eventuali comorbidità utilizzando metodi non chirurgici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000">
                          <a:highlight>
                            <a:srgbClr val="FFC0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BMI superiore a 30 kg/m2 e diabete di tipo 2</a:t>
                      </a:r>
                      <a:r>
                        <a:rPr lang="it-IT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per questi pazienti è sempre raccomandata la chirurgia metabolica e bariatrica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89a5815627_0_511"/>
          <p:cNvSpPr txBox="1"/>
          <p:nvPr>
            <p:ph idx="4294967295" type="title"/>
          </p:nvPr>
        </p:nvSpPr>
        <p:spPr>
          <a:xfrm>
            <a:off x="962122" y="577475"/>
            <a:ext cx="4156200" cy="659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>
                <a:solidFill>
                  <a:schemeClr val="accent1"/>
                </a:solidFill>
              </a:rPr>
              <a:t>FLOWCHART </a:t>
            </a:r>
            <a:endParaRPr i="1">
              <a:solidFill>
                <a:schemeClr val="accent1"/>
              </a:solidFill>
            </a:endParaRPr>
          </a:p>
        </p:txBody>
      </p:sp>
      <p:pic>
        <p:nvPicPr>
          <p:cNvPr id="262" name="Google Shape;262;g389a5815627_0_511"/>
          <p:cNvPicPr preferRelativeResize="0"/>
          <p:nvPr/>
        </p:nvPicPr>
        <p:blipFill rotWithShape="1">
          <a:blip r:embed="rId3">
            <a:alphaModFix/>
          </a:blip>
          <a:srcRect b="0" l="0" r="0" t="23342"/>
          <a:stretch/>
        </p:blipFill>
        <p:spPr>
          <a:xfrm>
            <a:off x="1558238" y="1236874"/>
            <a:ext cx="9445674" cy="482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89a5815627_0_511"/>
          <p:cNvSpPr/>
          <p:nvPr/>
        </p:nvSpPr>
        <p:spPr>
          <a:xfrm>
            <a:off x="6027650" y="3496550"/>
            <a:ext cx="642000" cy="74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389a5815627_0_511"/>
          <p:cNvSpPr/>
          <p:nvPr/>
        </p:nvSpPr>
        <p:spPr>
          <a:xfrm rot="-10798728">
            <a:off x="1401890" y="4448834"/>
            <a:ext cx="1621500" cy="811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A9999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89a5815627_0_511"/>
          <p:cNvSpPr/>
          <p:nvPr/>
        </p:nvSpPr>
        <p:spPr>
          <a:xfrm>
            <a:off x="8141775" y="0"/>
            <a:ext cx="3031200" cy="12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89a5815627_0_7"/>
          <p:cNvSpPr txBox="1"/>
          <p:nvPr>
            <p:ph idx="4294967295" type="title"/>
          </p:nvPr>
        </p:nvSpPr>
        <p:spPr>
          <a:xfrm>
            <a:off x="962122" y="577475"/>
            <a:ext cx="4156200" cy="659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>
                <a:solidFill>
                  <a:schemeClr val="accent1"/>
                </a:solidFill>
              </a:rPr>
              <a:t>FLOWCHART </a:t>
            </a:r>
            <a:endParaRPr i="1">
              <a:solidFill>
                <a:schemeClr val="accent1"/>
              </a:solidFill>
            </a:endParaRPr>
          </a:p>
        </p:txBody>
      </p:sp>
      <p:sp>
        <p:nvSpPr>
          <p:cNvPr id="272" name="Google Shape;272;g389a5815627_0_7"/>
          <p:cNvSpPr/>
          <p:nvPr/>
        </p:nvSpPr>
        <p:spPr>
          <a:xfrm>
            <a:off x="1182425" y="1537150"/>
            <a:ext cx="2820900" cy="43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89a5815627_0_7"/>
          <p:cNvSpPr/>
          <p:nvPr/>
        </p:nvSpPr>
        <p:spPr>
          <a:xfrm>
            <a:off x="6959350" y="2989800"/>
            <a:ext cx="1064100" cy="99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89a5815627_0_7"/>
          <p:cNvSpPr/>
          <p:nvPr/>
        </p:nvSpPr>
        <p:spPr>
          <a:xfrm>
            <a:off x="5945850" y="4932350"/>
            <a:ext cx="2854800" cy="113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389a5815627_0_7"/>
          <p:cNvPicPr preferRelativeResize="0"/>
          <p:nvPr/>
        </p:nvPicPr>
        <p:blipFill rotWithShape="1">
          <a:blip r:embed="rId3">
            <a:alphaModFix/>
          </a:blip>
          <a:srcRect b="0" l="0" r="0" t="6872"/>
          <a:stretch/>
        </p:blipFill>
        <p:spPr>
          <a:xfrm>
            <a:off x="827000" y="1402000"/>
            <a:ext cx="7566401" cy="469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89a5815627_0_7"/>
          <p:cNvSpPr/>
          <p:nvPr/>
        </p:nvSpPr>
        <p:spPr>
          <a:xfrm>
            <a:off x="1182425" y="1236875"/>
            <a:ext cx="3192600" cy="52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389a5815627_0_7"/>
          <p:cNvSpPr/>
          <p:nvPr/>
        </p:nvSpPr>
        <p:spPr>
          <a:xfrm>
            <a:off x="5624925" y="4307375"/>
            <a:ext cx="2010000" cy="179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g389a5815627_0_7"/>
          <p:cNvPicPr preferRelativeResize="0"/>
          <p:nvPr/>
        </p:nvPicPr>
        <p:blipFill rotWithShape="1">
          <a:blip r:embed="rId4">
            <a:alphaModFix/>
          </a:blip>
          <a:srcRect b="0" l="0" r="46383" t="50340"/>
          <a:stretch/>
        </p:blipFill>
        <p:spPr>
          <a:xfrm>
            <a:off x="8551174" y="1537149"/>
            <a:ext cx="2621652" cy="36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89a5815627_0_7"/>
          <p:cNvSpPr/>
          <p:nvPr/>
        </p:nvSpPr>
        <p:spPr>
          <a:xfrm rot="-2700000">
            <a:off x="7891060" y="2511984"/>
            <a:ext cx="1439528" cy="972838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389a5815627_0_7"/>
          <p:cNvPicPr preferRelativeResize="0"/>
          <p:nvPr/>
        </p:nvPicPr>
        <p:blipFill rotWithShape="1">
          <a:blip r:embed="rId5">
            <a:alphaModFix/>
          </a:blip>
          <a:srcRect b="12831" l="0" r="0" t="0"/>
          <a:stretch/>
        </p:blipFill>
        <p:spPr>
          <a:xfrm>
            <a:off x="9600950" y="5261200"/>
            <a:ext cx="899574" cy="83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89a5815627_0_7"/>
          <p:cNvPicPr preferRelativeResize="0"/>
          <p:nvPr/>
        </p:nvPicPr>
        <p:blipFill rotWithShape="1">
          <a:blip r:embed="rId6">
            <a:alphaModFix/>
          </a:blip>
          <a:srcRect b="46736" l="69842" r="6617" t="48922"/>
          <a:stretch/>
        </p:blipFill>
        <p:spPr>
          <a:xfrm>
            <a:off x="5777025" y="3496975"/>
            <a:ext cx="1857899" cy="68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39fe36102_0_5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L’Infermiere Case Manager</a:t>
            </a:r>
            <a:endParaRPr/>
          </a:p>
        </p:txBody>
      </p:sp>
      <p:sp>
        <p:nvSpPr>
          <p:cNvPr id="288" name="Google Shape;288;g3839fe36102_0_51"/>
          <p:cNvSpPr txBox="1"/>
          <p:nvPr>
            <p:ph idx="1" type="body"/>
          </p:nvPr>
        </p:nvSpPr>
        <p:spPr>
          <a:xfrm>
            <a:off x="1243176" y="3110725"/>
            <a:ext cx="1323600" cy="3760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-IT"/>
              <a:t>Figura centrale nel percorso assistenziale</a:t>
            </a:r>
            <a:r>
              <a:rPr lang="it-IT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grpSp>
        <p:nvGrpSpPr>
          <p:cNvPr id="289" name="Google Shape;289;g3839fe36102_0_51"/>
          <p:cNvGrpSpPr/>
          <p:nvPr/>
        </p:nvGrpSpPr>
        <p:grpSpPr>
          <a:xfrm>
            <a:off x="2958314" y="4826670"/>
            <a:ext cx="7943768" cy="857979"/>
            <a:chOff x="1593000" y="2322568"/>
            <a:chExt cx="5957975" cy="643500"/>
          </a:xfrm>
        </p:grpSpPr>
        <p:sp>
          <p:nvSpPr>
            <p:cNvPr id="290" name="Google Shape;290;g3839fe36102_0_5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g3839fe36102_0_5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g3839fe36102_0_5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g3839fe36102_0_5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CONOSCENZA DEL PAZIENTE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4" name="Google Shape;294;g3839fe36102_0_5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95250" rotWithShape="0" algn="bl" dir="2700000" dist="38100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g3839fe36102_0_5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96" name="Google Shape;296;g3839fe36102_0_5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9370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400"/>
                <a:buFont typeface="Calibri"/>
                <a:buChar char="●"/>
              </a:pP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DENTIFICA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 E 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COMPRENDE I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 BISOGNI 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SPECIFICI 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 ATTRAVERSO LA STRETTA COMUNICAZIONE CON IL PAZIENTE</a:t>
              </a:r>
              <a:endParaRPr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g3839fe36102_0_51"/>
          <p:cNvGrpSpPr/>
          <p:nvPr/>
        </p:nvGrpSpPr>
        <p:grpSpPr>
          <a:xfrm>
            <a:off x="2958314" y="3968689"/>
            <a:ext cx="7943768" cy="857979"/>
            <a:chOff x="1593000" y="2322568"/>
            <a:chExt cx="5957975" cy="643500"/>
          </a:xfrm>
        </p:grpSpPr>
        <p:sp>
          <p:nvSpPr>
            <p:cNvPr id="298" name="Google Shape;298;g3839fe36102_0_5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g3839fe36102_0_5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g3839fe36102_0_5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g3839fe36102_0_5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MONITORAGGIO E VERIFICA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2" name="Google Shape;302;g3839fe36102_0_5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95250" rotWithShape="0" algn="bl" dir="2700000" dist="38100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g3839fe36102_0_5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04" name="Google Shape;304;g3839fe36102_0_5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9370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400"/>
                <a:buFont typeface="Calibri"/>
                <a:buChar char="●"/>
              </a:pP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VALUTA I MIGLIORAMENTI E CORREGGE EVENTUALI ERRORI DI PROCESSO</a:t>
              </a:r>
              <a:endParaRPr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g3839fe36102_0_51"/>
          <p:cNvGrpSpPr/>
          <p:nvPr/>
        </p:nvGrpSpPr>
        <p:grpSpPr>
          <a:xfrm>
            <a:off x="2958314" y="3110723"/>
            <a:ext cx="7943768" cy="857979"/>
            <a:chOff x="1593000" y="2322568"/>
            <a:chExt cx="5957975" cy="643500"/>
          </a:xfrm>
        </p:grpSpPr>
        <p:sp>
          <p:nvSpPr>
            <p:cNvPr id="306" name="Google Shape;306;g3839fe36102_0_5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g3839fe36102_0_5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g3839fe36102_0_5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g3839fe36102_0_5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CONDIVISIONE CON L’INTERA EQUIPE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0" name="Google Shape;310;g3839fe36102_0_5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95250" rotWithShape="0" algn="bl" dir="2700000" dist="38100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g3839fe36102_0_5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12" name="Google Shape;312;g3839fe36102_0_5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9370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400"/>
                <a:buFont typeface="Calibri"/>
                <a:buChar char="●"/>
              </a:pP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COMUNICA I BISOGNI DEL PAZIENTE AL TEAM</a:t>
              </a:r>
              <a:endParaRPr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g3839fe36102_0_51"/>
          <p:cNvGrpSpPr/>
          <p:nvPr/>
        </p:nvGrpSpPr>
        <p:grpSpPr>
          <a:xfrm>
            <a:off x="2958314" y="2252753"/>
            <a:ext cx="7943768" cy="857979"/>
            <a:chOff x="1593000" y="2322568"/>
            <a:chExt cx="5957975" cy="643500"/>
          </a:xfrm>
        </p:grpSpPr>
        <p:sp>
          <p:nvSpPr>
            <p:cNvPr id="314" name="Google Shape;314;g3839fe36102_0_5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g3839fe36102_0_5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g3839fe36102_0_5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g3839fe36102_0_5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CONTINUITÀ</a:t>
              </a:r>
              <a:r>
                <a:rPr lang="it-IT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’ </a:t>
              </a:r>
              <a:r>
                <a:rPr lang="it-IT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ASSISTENZIALE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8" name="Google Shape;318;g3839fe36102_0_5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95250" rotWithShape="0" algn="bl" dir="2700000" dist="38100">
                <a:srgbClr val="000000">
                  <a:alpha val="17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g3839fe36102_0_5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20" name="Google Shape;320;g3839fe36102_0_5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-393700" lvl="0" marL="6096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400"/>
                <a:buFont typeface="Calibri"/>
                <a:buChar char="●"/>
              </a:pP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GARANTISCE 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UN'ASSISTENZA</a:t>
              </a:r>
              <a:r>
                <a:rPr lang="it-IT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 PERSONALIZZATA E CONTINUA</a:t>
              </a:r>
              <a:endParaRPr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1" name="Google Shape;321;g3839fe36102_0_51"/>
          <p:cNvPicPr preferRelativeResize="0"/>
          <p:nvPr/>
        </p:nvPicPr>
        <p:blipFill rotWithShape="1">
          <a:blip r:embed="rId3">
            <a:alphaModFix/>
          </a:blip>
          <a:srcRect b="0" l="17362" r="0" t="1729"/>
          <a:stretch/>
        </p:blipFill>
        <p:spPr>
          <a:xfrm>
            <a:off x="8343973" y="586525"/>
            <a:ext cx="2558100" cy="14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89a5815627_0_49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2"/>
                </a:solidFill>
              </a:rPr>
              <a:t>Un paziente </a:t>
            </a:r>
            <a:r>
              <a:rPr i="1" lang="it-IT">
                <a:solidFill>
                  <a:schemeClr val="dk2"/>
                </a:solidFill>
              </a:rPr>
              <a:t>fragile</a:t>
            </a:r>
            <a:r>
              <a:rPr lang="it-IT">
                <a:solidFill>
                  <a:schemeClr val="dk2"/>
                </a:solidFill>
              </a:rPr>
              <a:t> da accompagnare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8" name="Google Shape;328;g389a5815627_0_496"/>
          <p:cNvSpPr txBox="1"/>
          <p:nvPr>
            <p:ph idx="1" type="body"/>
          </p:nvPr>
        </p:nvSpPr>
        <p:spPr>
          <a:xfrm>
            <a:off x="1233425" y="1854825"/>
            <a:ext cx="6891300" cy="3760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8000">
                <a:solidFill>
                  <a:schemeClr val="dk1"/>
                </a:solidFill>
              </a:rPr>
              <a:t>Il paziente candidato alla chirurgia bariatrica è una persona che affronta un cambiamento profondo, fisico ed emotivo. Il percorso multidisciplinare nasce per </a:t>
            </a:r>
            <a:r>
              <a:rPr b="1" lang="it-IT" sz="8000">
                <a:solidFill>
                  <a:srgbClr val="6AA84F"/>
                </a:solidFill>
              </a:rPr>
              <a:t>prepararlo all’intervento in modo sicuro, consapevole e sostenuto</a:t>
            </a:r>
            <a:r>
              <a:rPr lang="it-IT" sz="8000">
                <a:solidFill>
                  <a:schemeClr val="dk1"/>
                </a:solidFill>
              </a:rPr>
              <a:t> da un’équipe che lo accompagna passo dopo passo.</a:t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8000">
                <a:solidFill>
                  <a:schemeClr val="dk1"/>
                </a:solidFill>
              </a:rPr>
              <a:t>Grazie alla collaborazione con </a:t>
            </a:r>
            <a:r>
              <a:rPr b="1" lang="it-IT" sz="8000">
                <a:solidFill>
                  <a:schemeClr val="dk1"/>
                </a:solidFill>
              </a:rPr>
              <a:t>URP</a:t>
            </a:r>
            <a:r>
              <a:rPr lang="it-IT" sz="8000">
                <a:solidFill>
                  <a:schemeClr val="dk1"/>
                </a:solidFill>
              </a:rPr>
              <a:t>, stiamo realizzando una </a:t>
            </a:r>
            <a:r>
              <a:rPr b="1" lang="it-IT" sz="8000">
                <a:solidFill>
                  <a:srgbClr val="FF9900"/>
                </a:solidFill>
              </a:rPr>
              <a:t>BROCHURE INTERATTIVA CON QR CODE</a:t>
            </a:r>
            <a:r>
              <a:rPr lang="it-IT" sz="8000">
                <a:solidFill>
                  <a:schemeClr val="dk1"/>
                </a:solidFill>
              </a:rPr>
              <a:t> che permetterà al paziente di:</a:t>
            </a:r>
            <a:endParaRPr sz="8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it-IT" sz="8000">
                <a:solidFill>
                  <a:schemeClr val="dk1"/>
                </a:solidFill>
              </a:rPr>
              <a:t>consultare in ogni momento le fasi del percorso;</a:t>
            </a:r>
            <a:endParaRPr sz="8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it-IT" sz="8000">
                <a:solidFill>
                  <a:schemeClr val="dk1"/>
                </a:solidFill>
              </a:rPr>
              <a:t>accedere facilmente ai numeri utili e ai contatti di riferimento;</a:t>
            </a:r>
            <a:endParaRPr sz="8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it-IT" sz="8000">
                <a:solidFill>
                  <a:schemeClr val="dk1"/>
                </a:solidFill>
              </a:rPr>
              <a:t>sentirsi informato, accolto e parte attiva del proprio percorso di cura.</a:t>
            </a:r>
            <a:endParaRPr sz="8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g389a5815627_0_496"/>
          <p:cNvPicPr preferRelativeResize="0"/>
          <p:nvPr/>
        </p:nvPicPr>
        <p:blipFill rotWithShape="1">
          <a:blip r:embed="rId3">
            <a:alphaModFix/>
          </a:blip>
          <a:srcRect b="11777" l="0" r="0" t="0"/>
          <a:stretch/>
        </p:blipFill>
        <p:spPr>
          <a:xfrm>
            <a:off x="8763206" y="4333750"/>
            <a:ext cx="1524432" cy="14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89a5815627_0_4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4725" y="1854825"/>
            <a:ext cx="2638349" cy="263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89a5815627_0_117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2"/>
                </a:solidFill>
              </a:rPr>
              <a:t>Preparazione all’intervento chirurgico</a:t>
            </a:r>
            <a:endParaRPr/>
          </a:p>
        </p:txBody>
      </p:sp>
      <p:sp>
        <p:nvSpPr>
          <p:cNvPr id="337" name="Google Shape;337;g389a5815627_0_1174"/>
          <p:cNvSpPr txBox="1"/>
          <p:nvPr>
            <p:ph idx="1" type="body"/>
          </p:nvPr>
        </p:nvSpPr>
        <p:spPr>
          <a:xfrm>
            <a:off x="4104675" y="1807400"/>
            <a:ext cx="7482900" cy="4061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1"/>
                </a:solidFill>
                <a:highlight>
                  <a:srgbClr val="FFC000"/>
                </a:highlight>
              </a:rPr>
              <a:t>Il paziente, prima dell’intervento, viene accompagnato in un percorso di </a:t>
            </a:r>
            <a:r>
              <a:rPr b="1" lang="it-IT">
                <a:solidFill>
                  <a:schemeClr val="dk1"/>
                </a:solidFill>
                <a:highlight>
                  <a:srgbClr val="FFC000"/>
                </a:highlight>
              </a:rPr>
              <a:t>valutazione preoperatoria</a:t>
            </a:r>
            <a:r>
              <a:rPr lang="it-IT">
                <a:solidFill>
                  <a:schemeClr val="dk1"/>
                </a:solidFill>
                <a:highlight>
                  <a:srgbClr val="FFC000"/>
                </a:highlight>
              </a:rPr>
              <a:t> volto a garantire </a:t>
            </a:r>
            <a:r>
              <a:rPr b="1" lang="it-IT">
                <a:solidFill>
                  <a:schemeClr val="dk1"/>
                </a:solidFill>
                <a:highlight>
                  <a:srgbClr val="FFC000"/>
                </a:highlight>
              </a:rPr>
              <a:t>sicurezza e idoneità chirurgica</a:t>
            </a:r>
            <a:r>
              <a:rPr lang="it-IT">
                <a:solidFill>
                  <a:schemeClr val="dk1"/>
                </a:solidFill>
                <a:highlight>
                  <a:srgbClr val="FFC000"/>
                </a:highlight>
              </a:rPr>
              <a:t>.</a:t>
            </a:r>
            <a:endParaRPr>
              <a:solidFill>
                <a:schemeClr val="dk1"/>
              </a:solidFill>
              <a:highlight>
                <a:srgbClr val="FFC0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u="sng">
                <a:solidFill>
                  <a:schemeClr val="dk1"/>
                </a:solidFill>
              </a:rPr>
              <a:t>Obiettivi principali:</a:t>
            </a:r>
            <a:endParaRPr u="sng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>
                <a:solidFill>
                  <a:schemeClr val="dk1"/>
                </a:solidFill>
              </a:rPr>
              <a:t>Verificare lo stato di salute generale mediante (</a:t>
            </a:r>
            <a:r>
              <a:rPr i="1" lang="it-IT">
                <a:solidFill>
                  <a:schemeClr val="dk1"/>
                </a:solidFill>
              </a:rPr>
              <a:t>esami diagnostici di I e II livello/valutazione anestesiologica</a:t>
            </a:r>
            <a:r>
              <a:rPr lang="it-IT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it-IT">
                <a:solidFill>
                  <a:schemeClr val="dk1"/>
                </a:solidFill>
              </a:rPr>
              <a:t>Assicurare la corretta preparazione nutrizionale attraverso la </a:t>
            </a:r>
            <a:r>
              <a:rPr b="1" lang="it-IT">
                <a:solidFill>
                  <a:srgbClr val="6AA84F"/>
                </a:solidFill>
              </a:rPr>
              <a:t>dieta </a:t>
            </a:r>
            <a:r>
              <a:rPr lang="it-IT">
                <a:solidFill>
                  <a:schemeClr val="dk1"/>
                </a:solidFill>
              </a:rPr>
              <a:t>prescritta;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it-IT">
                <a:solidFill>
                  <a:schemeClr val="dk1"/>
                </a:solidFill>
              </a:rPr>
              <a:t>Raccogliere il </a:t>
            </a:r>
            <a:r>
              <a:rPr b="1" lang="it-IT">
                <a:solidFill>
                  <a:srgbClr val="FF0000"/>
                </a:solidFill>
              </a:rPr>
              <a:t>consenso informato</a:t>
            </a:r>
            <a:r>
              <a:rPr lang="it-IT">
                <a:solidFill>
                  <a:schemeClr val="dk1"/>
                </a:solidFill>
              </a:rPr>
              <a:t> dopo un’adeguata informazione sull’intervento, i rischi e il follow-up;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it-IT">
                <a:solidFill>
                  <a:schemeClr val="dk1"/>
                </a:solidFill>
              </a:rPr>
              <a:t>Favorire la serenità e la consapevolezza del paziente.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g389a5815627_0_1174"/>
          <p:cNvPicPr preferRelativeResize="0"/>
          <p:nvPr/>
        </p:nvPicPr>
        <p:blipFill rotWithShape="1">
          <a:blip r:embed="rId3">
            <a:alphaModFix/>
          </a:blip>
          <a:srcRect b="18153" l="0" r="51625" t="23401"/>
          <a:stretch/>
        </p:blipFill>
        <p:spPr>
          <a:xfrm>
            <a:off x="1092200" y="2175200"/>
            <a:ext cx="2752975" cy="33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89a5815627_0_50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2"/>
                </a:solidFill>
              </a:rPr>
              <a:t>Ricovero in U.O. di degenza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45" name="Google Shape;345;g389a5815627_0_502"/>
          <p:cNvPicPr preferRelativeResize="0"/>
          <p:nvPr/>
        </p:nvPicPr>
        <p:blipFill rotWithShape="1">
          <a:blip r:embed="rId3">
            <a:alphaModFix/>
          </a:blip>
          <a:srcRect b="26598" l="1691" r="59683" t="27094"/>
          <a:stretch/>
        </p:blipFill>
        <p:spPr>
          <a:xfrm>
            <a:off x="1216225" y="2956075"/>
            <a:ext cx="3265037" cy="26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89a5815627_0_502"/>
          <p:cNvSpPr txBox="1"/>
          <p:nvPr/>
        </p:nvSpPr>
        <p:spPr>
          <a:xfrm>
            <a:off x="1131750" y="1858075"/>
            <a:ext cx="98646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ricovero rappresenta un momento fondamentale nel percorso del paziente bariatrico: l’ingresso in reparto è accompagnato da attenzione, accoglienza e ascolto con l'obiettivo di rendere il paziente </a:t>
            </a:r>
            <a:r>
              <a:rPr lang="it-IT" sz="2000">
                <a:solidFill>
                  <a:schemeClr val="dk1"/>
                </a:solidFill>
                <a:highlight>
                  <a:srgbClr val="FFC000"/>
                </a:highlight>
                <a:latin typeface="Calibri"/>
                <a:ea typeface="Calibri"/>
                <a:cs typeface="Calibri"/>
                <a:sym typeface="Calibri"/>
              </a:rPr>
              <a:t>parte attiva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proprio percorso di cura.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g389a5815627_0_502"/>
          <p:cNvPicPr preferRelativeResize="0"/>
          <p:nvPr/>
        </p:nvPicPr>
        <p:blipFill rotWithShape="1">
          <a:blip r:embed="rId4">
            <a:alphaModFix/>
          </a:blip>
          <a:srcRect b="37931" l="0" r="0" t="22165"/>
          <a:stretch/>
        </p:blipFill>
        <p:spPr>
          <a:xfrm>
            <a:off x="5878275" y="3159000"/>
            <a:ext cx="3553824" cy="945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89a5815627_0_502"/>
          <p:cNvSpPr txBox="1"/>
          <p:nvPr/>
        </p:nvSpPr>
        <p:spPr>
          <a:xfrm>
            <a:off x="4915425" y="4307275"/>
            <a:ext cx="59289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●"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indicazioni pre-operatorie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(digiuno, igiene personale, rimozione di oggetti metallici, ecc.);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200"/>
              </a:spcAft>
              <a:buClr>
                <a:srgbClr val="3F3F3F"/>
              </a:buClr>
              <a:buSzPts val="2000"/>
              <a:buFont typeface="Calibri"/>
              <a:buChar char="●"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indicazioni immediato postoperatorio</a:t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2022-02-27T17:36:31Z</dcterms:created>
  <dc:creator>Eliana Rispoli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